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339"/>
  </p:normalViewPr>
  <p:slideViewPr>
    <p:cSldViewPr snapToGrid="0" snapToObjects="1">
      <p:cViewPr varScale="1">
        <p:scale>
          <a:sx n="71" d="100"/>
          <a:sy n="71" d="100"/>
        </p:scale>
        <p:origin x="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EFE84C-F7FF-CD45-9614-A3029C4DF1A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501E8-D55B-8048-A18F-C41589B4F46D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46840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>
                <a:ea typeface="Microsoft JhengHei" panose="020B0604030504040204" pitchFamily="34" charset="-120"/>
              </a:rPr>
              <a:t>（積分）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A501E8-D55B-8048-A18F-C41589B4F46D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06404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C81257-08E1-6E4B-8274-E36E305D9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78EBB8-7EE2-6745-ACEB-94B0E36D9F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310C32-93E7-F749-A2FB-43DF7266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E89C88-9F32-8841-860E-2AB8C1C21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461F5B-0BAD-014F-94CC-89B6B4B87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20101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AF79DE-4431-C04E-A401-81EEB5E05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C4602F3-3429-CB4E-9091-B72D70B720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F37778-057C-7043-B950-8ABAF7D67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C5AEC7B-4F0A-F945-A48C-1A5E324F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AEF1ED-8B0D-D843-B4D5-E7FCC8435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02547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67ACF80-B6C2-4547-A3F4-59E1865F47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7005207-80DC-AC46-A05D-5D3A21CEAB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AFD61A6-D343-6D43-8FEB-F9AAD4AC0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C50828-99B7-3243-A03E-471468ED4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E53D72-CE68-D047-BBC7-EECF9CCDB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80008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2FC8BB-4E0A-2241-A7C8-A671BFC46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FCD58F-3DD3-5B4E-9C5E-5709C8E59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2FEEC4E-0D30-C54B-9CE0-2F4B28FE1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F1A6AA-E2CE-9748-81A2-DE82112E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1953910-6E71-3448-9276-DDEAF990B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81256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1565F1-13DB-2E45-AA92-7A8A3F2B8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9E450D1-42AD-0144-9521-540DA727A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CF7E35E-EDED-2945-ACB3-03C37B097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0ED9A4-FA7C-1C4B-A754-67C190117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35C0AC-430F-584C-9BDD-2DDAA8EF5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51695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E5623E-DB1B-8143-8518-06CB7434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D6F86A-7CF5-8648-AE9E-0DFE5B4469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072A877-4241-A148-BC2D-7CEC6CF81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1FE785C-520C-F844-8433-FA30C2DF2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25ECCAB-71A9-3042-ADF7-BF25CBE0E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50F39A6-91CC-9E43-94B6-ED9014534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6833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A96238-3CDA-C942-B685-CE808F8B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F344E9F-A442-A34F-9086-C86562D898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EAC0B50-2048-574E-93D4-1D59F54BE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B1E0CCB-7395-1C4D-B049-1259DAC6B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CC77694-BF13-374E-B0C4-1AB1912D8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90BA531-911E-E146-8C78-C7293605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C81B2A1-2570-DC41-922A-F76CC49FD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21F8677-6870-8B44-A13D-6DC0409D0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86424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E40890-801A-C740-97F7-43091B782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1D1E0D5-19BB-5D4A-AD8C-1D2D69F8B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7A9E58C-5954-C745-8BEF-F4BBC6D63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FDE27E-B3F4-5046-835D-4A06F09CC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91650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41D29B9-B35C-AD44-A811-343BC0B52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8E336BF-7328-7A43-9040-BB02918E0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74051C-569E-8B42-BCC5-D8B688E5B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4967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AA4ABA-DD58-D744-A001-333BFCF5D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98BF09-FB6E-7B47-9FFD-829F53912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61379A0-50AD-3349-BCFA-EE075FD14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C25F86F-109F-874B-86E4-CC013FFC5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A9B2DAC-5903-8C4F-99A6-E9356B70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3D0119-4313-CA40-92D2-73080C0D9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1090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65C937-B44D-6541-BB42-6A6B83E16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042C27F-4588-0543-ADE6-74631C8818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DB0669E-E254-E04F-8809-DA1E8A53B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A57DF97-20C3-B947-843A-2B11C2500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C165AD4-0B04-E04B-A02A-C3904E9EF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E82BE1D-0C03-AD40-A14C-2DD87071F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32629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3C010E7-842E-8A4D-96C4-4B72AD441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F9DA02E-2425-2148-92E9-954AE0BA7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6491ACF-9570-8F4D-A198-70BB72E14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E0C4F-262F-C342-88F1-1A489702A13B}" type="datetimeFigureOut">
              <a:rPr kumimoji="1" lang="zh-TW" altLang="en-US" smtClean="0"/>
              <a:t>2020/6/30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61072E-7608-0841-BC88-35ABEACD7A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EDB4EA-74BC-F442-881B-31C357888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D1CB0-F295-A74C-8745-0D086BDDE1B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35778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727A62-14B2-CA4B-8F51-9DE7C0D765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3563"/>
            <a:ext cx="9279467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資策會</a:t>
            </a:r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LineBot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英語機器人</a:t>
            </a:r>
            <a:b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TW" altLang="en-US" sz="4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技術進度 報告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6676F5C-92D6-6342-AD3D-BC05FE99D9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67238"/>
            <a:ext cx="9144000" cy="1655762"/>
          </a:xfrm>
        </p:spPr>
        <p:txBody>
          <a:bodyPr/>
          <a:lstStyle/>
          <a:p>
            <a:r>
              <a:rPr kumimoji="1" lang="en-US" altLang="zh-TW" dirty="0"/>
              <a:t>2020 - 06 -30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4244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FDD8BD-4184-1945-B5A3-F2212F396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系統架構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F8FEA0-5432-8B4A-B2F5-F5AF75B60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1763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indent="0" fontAlgn="ctr">
              <a:lnSpc>
                <a:spcPct val="110000"/>
              </a:lnSpc>
              <a:buNone/>
            </a:pPr>
            <a:r>
              <a:rPr lang="en-US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翻譯小達人</a:t>
            </a:r>
            <a:endParaRPr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1" fontAlgn="ctr">
              <a:lnSpc>
                <a:spcPct val="110000"/>
              </a:lnSpc>
            </a:pPr>
            <a:r>
              <a:rPr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翻中文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1" fontAlgn="ctr">
              <a:lnSpc>
                <a:spcPct val="110000"/>
              </a:lnSpc>
            </a:pPr>
            <a:r>
              <a:rPr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翻英文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 fontAlgn="ctr">
              <a:lnSpc>
                <a:spcPct val="110000"/>
              </a:lnSpc>
              <a:buNone/>
            </a:pPr>
            <a:r>
              <a:rPr lang="en-US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出題小老師</a:t>
            </a:r>
            <a:endParaRPr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1" fontAlgn="ctr">
              <a:lnSpc>
                <a:spcPct val="110000"/>
              </a:lnSpc>
            </a:pPr>
            <a:r>
              <a:rPr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初級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2" fontAlgn="ctr">
              <a:lnSpc>
                <a:spcPct val="110000"/>
              </a:lnSpc>
            </a:pPr>
            <a:r>
              <a:rPr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詞彙練習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2" fontAlgn="ctr">
              <a:lnSpc>
                <a:spcPct val="110000"/>
              </a:lnSpc>
            </a:pPr>
            <a:r>
              <a:rPr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文法練習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2" fontAlgn="ctr">
              <a:lnSpc>
                <a:spcPct val="110000"/>
              </a:lnSpc>
            </a:pPr>
            <a:r>
              <a:rPr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克漏字練習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1" fontAlgn="ctr">
              <a:lnSpc>
                <a:spcPct val="110000"/>
              </a:lnSpc>
            </a:pPr>
            <a:r>
              <a:rPr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中級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1" fontAlgn="ctr">
              <a:lnSpc>
                <a:spcPct val="110000"/>
              </a:lnSpc>
            </a:pPr>
            <a:r>
              <a:rPr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高級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 fontAlgn="ctr">
              <a:lnSpc>
                <a:spcPct val="110000"/>
              </a:lnSpc>
              <a:buNone/>
            </a:pPr>
            <a:r>
              <a:rPr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查看積分</a:t>
            </a:r>
            <a:endParaRPr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 fontAlgn="ctr">
              <a:lnSpc>
                <a:spcPct val="110000"/>
              </a:lnSpc>
              <a:buNone/>
            </a:pPr>
            <a:r>
              <a:rPr lang="zh-TW" altLang="en-US" b="1" dirty="0">
                <a:solidFill>
                  <a:schemeClr val="bg1">
                    <a:lumMod val="6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闖關遊戲</a:t>
            </a:r>
            <a:endParaRPr lang="en-US" altLang="zh-TW" b="1" dirty="0">
              <a:solidFill>
                <a:schemeClr val="bg1">
                  <a:lumMod val="6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6A489C1-90E5-F040-87EB-ADC51E29C1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7" t="2515"/>
          <a:stretch/>
        </p:blipFill>
        <p:spPr>
          <a:xfrm>
            <a:off x="7416799" y="2796234"/>
            <a:ext cx="4444367" cy="299496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94C49C4-65C5-7E4E-81B9-8894EF3C7C3F}"/>
              </a:ext>
            </a:extLst>
          </p:cNvPr>
          <p:cNvSpPr/>
          <p:nvPr/>
        </p:nvSpPr>
        <p:spPr>
          <a:xfrm>
            <a:off x="3860799" y="1617926"/>
            <a:ext cx="6096000" cy="4376583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ctr"/>
            <a:r>
              <a:rPr lang="en-US" altLang="zh-TW" sz="2200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聽力測驗</a:t>
            </a:r>
            <a:r>
              <a:rPr lang="zh-TW" altLang="en-US" sz="2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2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[</a:t>
            </a:r>
            <a:r>
              <a:rPr lang="zh-TW" altLang="en-US" sz="2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一輪</a:t>
            </a:r>
            <a:r>
              <a:rPr lang="en-US" altLang="zh-TW" sz="2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</a:t>
            </a:r>
            <a:r>
              <a:rPr lang="zh-TW" altLang="en-US" sz="2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題</a:t>
            </a:r>
            <a:r>
              <a:rPr lang="en-US" altLang="zh-TW" sz="2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]</a:t>
            </a:r>
          </a:p>
          <a:p>
            <a:pPr marL="800100" lvl="1" indent="-342900" fontAlgn="ctr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zh-TW" altLang="en-US" sz="19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初級</a:t>
            </a:r>
            <a:endParaRPr lang="en-US" altLang="zh-TW" sz="19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1257300" lvl="2" indent="-342900" fontAlgn="ctr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看圖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1257300" lvl="2" indent="-342900" fontAlgn="ctr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聽尾音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1257300" lvl="2" indent="-342900" fontAlgn="ctr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聽單字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1257300" lvl="2" indent="-342900" fontAlgn="ctr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回句子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0100" lvl="1" indent="-342900" fontAlgn="ctr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zh-TW" altLang="en-US" sz="19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中級</a:t>
            </a:r>
            <a:endParaRPr lang="en-US" altLang="zh-TW" sz="19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800100" lvl="1" indent="-342900" fontAlgn="ctr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zh-TW" altLang="en-US" sz="19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高級</a:t>
            </a:r>
            <a:endParaRPr lang="en-US" altLang="zh-TW" sz="19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fontAlgn="ctr"/>
            <a:r>
              <a:rPr lang="en-US" altLang="zh-TW" sz="2400" b="1" dirty="0" err="1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發音練習</a:t>
            </a:r>
            <a:endParaRPr lang="en-US" altLang="zh-TW" sz="2400" b="1" dirty="0">
              <a:solidFill>
                <a:schemeClr val="accent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685800" lvl="1" indent="-228600" fontAlgn="ctr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altLang="zh-TW" sz="2000" dirty="0" err="1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單字發音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685800" lvl="1" indent="-228600" fontAlgn="ctr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altLang="zh-TW" sz="2000" dirty="0" err="1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句子發音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57150" indent="-228600" fontAlgn="ctr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05551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3FC1A2-59CC-5A42-A7B4-43F09D0D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進度時程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9D924FD2-56E6-2E42-B04D-06C6F50B14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7187686"/>
              </p:ext>
            </p:extLst>
          </p:nvPr>
        </p:nvGraphicFramePr>
        <p:xfrm>
          <a:off x="5038521" y="365125"/>
          <a:ext cx="5883479" cy="6775866"/>
        </p:xfrm>
        <a:graphic>
          <a:graphicData uri="http://schemas.openxmlformats.org/drawingml/2006/table">
            <a:tbl>
              <a:tblPr/>
              <a:tblGrid>
                <a:gridCol w="1045501">
                  <a:extLst>
                    <a:ext uri="{9D8B030D-6E8A-4147-A177-3AD203B41FA5}">
                      <a16:colId xmlns:a16="http://schemas.microsoft.com/office/drawing/2014/main" val="2166702869"/>
                    </a:ext>
                  </a:extLst>
                </a:gridCol>
                <a:gridCol w="4837978">
                  <a:extLst>
                    <a:ext uri="{9D8B030D-6E8A-4147-A177-3AD203B41FA5}">
                      <a16:colId xmlns:a16="http://schemas.microsoft.com/office/drawing/2014/main" val="2227950514"/>
                    </a:ext>
                  </a:extLst>
                </a:gridCol>
              </a:tblGrid>
              <a:tr h="541866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3月初</a:t>
                      </a: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系統架構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需求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開發環境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2215854"/>
                  </a:ext>
                </a:extLst>
              </a:tr>
              <a:tr h="1567464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ea typeface="Microsoft JhengHei" panose="020B0604030504040204" pitchFamily="34" charset="-120"/>
                        </a:rPr>
                        <a:t>3月中</a:t>
                      </a: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架資料庫</a:t>
                      </a:r>
                      <a:r>
                        <a:rPr lang="zh-TW" altLang="en-US" sz="1800" dirty="0">
                          <a:effectLst/>
                          <a:ea typeface="Microsoft JhengHei" panose="020B0604030504040204" pitchFamily="34" charset="-120"/>
                        </a:rPr>
                        <a:t> 、</a:t>
                      </a:r>
                      <a:r>
                        <a:rPr lang="en-US" altLang="zh-TW" sz="1800" dirty="0">
                          <a:effectLst/>
                          <a:ea typeface="Microsoft JhengHei" panose="020B0604030504040204" pitchFamily="34" charset="-120"/>
                        </a:rPr>
                        <a:t>server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架Line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Bot</a:t>
                      </a:r>
                      <a:r>
                        <a:rPr lang="zh-TW" altLang="en-US" sz="1800" dirty="0">
                          <a:effectLst/>
                          <a:ea typeface="Microsoft JhengHei" panose="020B0604030504040204" pitchFamily="34" charset="-120"/>
                        </a:rPr>
                        <a:t> ＆ 測試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b="1" dirty="0" err="1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翻譯小達人</a:t>
                      </a:r>
                      <a:r>
                        <a:rPr lang="zh-TW" altLang="en-US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- </a:t>
                      </a:r>
                      <a:r>
                        <a:rPr lang="en-US" altLang="zh-TW" sz="1800" dirty="0" err="1">
                          <a:effectLst/>
                          <a:ea typeface="Microsoft JhengHei" panose="020B0604030504040204" pitchFamily="34" charset="-120"/>
                        </a:rPr>
                        <a:t>嘗試</a:t>
                      </a:r>
                      <a:r>
                        <a:rPr lang="zh-TW" altLang="en-US" b="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功能</a:t>
                      </a:r>
                      <a:r>
                        <a:rPr lang="zh-TW" altLang="en-US" sz="1800" dirty="0">
                          <a:effectLst/>
                          <a:ea typeface="Microsoft JhengHei" panose="020B0604030504040204" pitchFamily="34" charset="-120"/>
                        </a:rPr>
                        <a:t> 翻譯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api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需求架構繼續修改確認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2916839"/>
                  </a:ext>
                </a:extLst>
              </a:tr>
              <a:tr h="808001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r>
                        <a:rPr lang="en-US" sz="1800">
                          <a:effectLst/>
                          <a:latin typeface="Microsoft JhengHei" panose="020B0604030504040204" pitchFamily="34" charset="-120"/>
                        </a:rPr>
                        <a:t>月底</a:t>
                      </a:r>
                      <a:endParaRPr lang="en-US" sz="1800">
                        <a:effectLst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 err="1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翻譯小達人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功能完成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V（中翻英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英翻中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）</a:t>
                      </a: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effectLst/>
                          <a:ea typeface="Microsoft JhengHei" panose="020B0604030504040204" pitchFamily="34" charset="-120"/>
                        </a:rPr>
                        <a:t>底下功能選單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- </a:t>
                      </a:r>
                      <a:r>
                        <a:rPr lang="en-US" altLang="zh-TW" sz="1800" dirty="0" err="1">
                          <a:effectLst/>
                          <a:ea typeface="Microsoft JhengHei" panose="020B0604030504040204" pitchFamily="34" charset="-120"/>
                        </a:rPr>
                        <a:t>功能完成</a:t>
                      </a:r>
                      <a:r>
                        <a:rPr lang="en-US" altLang="zh-TW" sz="1800" dirty="0">
                          <a:effectLst/>
                          <a:ea typeface="Microsoft JhengHei" panose="020B0604030504040204" pitchFamily="34" charset="-120"/>
                        </a:rPr>
                        <a:t> V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1773547"/>
                  </a:ext>
                </a:extLst>
              </a:tr>
              <a:tr h="1187733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r>
                        <a:rPr lang="en-US" sz="1800">
                          <a:effectLst/>
                          <a:latin typeface="Microsoft JhengHei" panose="020B0604030504040204" pitchFamily="34" charset="-120"/>
                        </a:rPr>
                        <a:t>月初</a:t>
                      </a:r>
                      <a:endParaRPr lang="en-US" sz="1800">
                        <a:effectLst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整體js程式因應使用apiㄧ全轉寫</a:t>
                      </a:r>
                      <a:r>
                        <a:rPr lang="zh-TW" alt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python</a:t>
                      </a: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討論新功能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架構修改確認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latin typeface="Microsoft JhengHei" panose="020B0604030504040204" pitchFamily="34" charset="-120"/>
                        </a:rPr>
                        <a:t>功能整合到同一隻</a:t>
                      </a:r>
                      <a:r>
                        <a:rPr lang="zh-TW" altLang="en-US" sz="1800" dirty="0">
                          <a:effectLst/>
                          <a:latin typeface="Microsoft JhengHei" panose="020B0604030504040204" pitchFamily="34" charset="-120"/>
                        </a:rPr>
                        <a:t> 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</a:rPr>
                        <a:t>Line Bot</a:t>
                      </a:r>
                      <a:r>
                        <a:rPr lang="zh-TW" altLang="en-US" sz="1800" dirty="0">
                          <a:effectLst/>
                          <a:latin typeface="Calibri" panose="020F0502020204030204" pitchFamily="34" charset="0"/>
                        </a:rPr>
                        <a:t> 做測試</a:t>
                      </a:r>
                      <a:endParaRPr lang="en-US" sz="1800" dirty="0">
                        <a:effectLst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172534"/>
                  </a:ext>
                </a:extLst>
              </a:tr>
              <a:tr h="808001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r>
                        <a:rPr lang="en-US" sz="1800">
                          <a:effectLst/>
                          <a:latin typeface="Microsoft JhengHei" panose="020B0604030504040204" pitchFamily="34" charset="-120"/>
                        </a:rPr>
                        <a:t>月中</a:t>
                      </a:r>
                      <a:endParaRPr lang="en-US" sz="1800">
                        <a:effectLst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ea typeface="Microsoft JhengHei" panose="020B0604030504040204" pitchFamily="34" charset="-120"/>
                        </a:rPr>
                        <a:t> </a:t>
                      </a: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effectLst/>
                          <a:ea typeface="Microsoft JhengHei" panose="020B0604030504040204" pitchFamily="34" charset="-120"/>
                        </a:rPr>
                        <a:t>出題小老師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功能測試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effectLst/>
                          <a:latin typeface="Microsoft JhengHei" panose="020B0604030504040204" pitchFamily="34" charset="-120"/>
                        </a:rPr>
                        <a:t>聽力練習</a:t>
                      </a:r>
                      <a:r>
                        <a:rPr lang="zh-TW" altLang="en-US" sz="1800" dirty="0">
                          <a:effectLst/>
                          <a:latin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800" dirty="0">
                          <a:effectLst/>
                          <a:latin typeface="Microsoft JhengHei" panose="020B0604030504040204" pitchFamily="34" charset="-120"/>
                        </a:rPr>
                        <a:t>- </a:t>
                      </a:r>
                      <a:r>
                        <a:rPr lang="en-US" sz="1800" dirty="0" err="1">
                          <a:effectLst/>
                          <a:latin typeface="Microsoft JhengHei" panose="020B0604030504040204" pitchFamily="34" charset="-120"/>
                        </a:rPr>
                        <a:t>功能測試</a:t>
                      </a:r>
                      <a:endParaRPr lang="en-US" sz="1800" dirty="0">
                        <a:effectLst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2861851"/>
                  </a:ext>
                </a:extLst>
              </a:tr>
              <a:tr h="1567464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ea typeface="Microsoft JhengHei" panose="020B0604030504040204" pitchFamily="34" charset="-120"/>
                        </a:rPr>
                        <a:t>4月底</a:t>
                      </a: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effectLst/>
                          <a:ea typeface="Microsoft JhengHei" panose="020B0604030504040204" pitchFamily="34" charset="-120"/>
                        </a:rPr>
                        <a:t>出題小老師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–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功能完成</a:t>
                      </a:r>
                      <a:r>
                        <a:rPr lang="zh-TW" altLang="en-US" sz="1800" dirty="0">
                          <a:effectLst/>
                          <a:ea typeface="Microsoft JhengHei" panose="020B0604030504040204" pitchFamily="34" charset="-120"/>
                        </a:rPr>
                        <a:t> Ｖ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800" b="1" dirty="0" err="1">
                          <a:effectLst/>
                          <a:latin typeface="Microsoft JhengHei" panose="020B0604030504040204" pitchFamily="34" charset="-120"/>
                        </a:rPr>
                        <a:t>聽力練習</a:t>
                      </a:r>
                      <a:r>
                        <a:rPr lang="en-US" altLang="zh-TW" sz="1800" b="1" dirty="0">
                          <a:effectLst/>
                          <a:latin typeface="Microsoft JhengHei" panose="020B0604030504040204" pitchFamily="34" charset="-120"/>
                        </a:rPr>
                        <a:t> 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架構流程確定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跳至題目網站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3158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8170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3FC1A2-59CC-5A42-A7B4-43F09D0D9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進度時程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6EE9B4D-637E-4346-83C8-F0655A04C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740811"/>
              </p:ext>
            </p:extLst>
          </p:nvPr>
        </p:nvGraphicFramePr>
        <p:xfrm>
          <a:off x="5037667" y="272772"/>
          <a:ext cx="6903321" cy="6336467"/>
        </p:xfrm>
        <a:graphic>
          <a:graphicData uri="http://schemas.openxmlformats.org/drawingml/2006/table">
            <a:tbl>
              <a:tblPr/>
              <a:tblGrid>
                <a:gridCol w="1226728">
                  <a:extLst>
                    <a:ext uri="{9D8B030D-6E8A-4147-A177-3AD203B41FA5}">
                      <a16:colId xmlns:a16="http://schemas.microsoft.com/office/drawing/2014/main" val="1046178288"/>
                    </a:ext>
                  </a:extLst>
                </a:gridCol>
                <a:gridCol w="5676593">
                  <a:extLst>
                    <a:ext uri="{9D8B030D-6E8A-4147-A177-3AD203B41FA5}">
                      <a16:colId xmlns:a16="http://schemas.microsoft.com/office/drawing/2014/main" val="1897858700"/>
                    </a:ext>
                  </a:extLst>
                </a:gridCol>
              </a:tblGrid>
              <a:tr h="1188873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-US" sz="1800">
                          <a:effectLst/>
                          <a:latin typeface="Microsoft JhengHei" panose="020B0604030504040204" pitchFamily="34" charset="-120"/>
                        </a:rPr>
                        <a:t>月初</a:t>
                      </a:r>
                      <a:endParaRPr lang="en-US" sz="1800">
                        <a:effectLst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effectLst/>
                          <a:ea typeface="Microsoft JhengHei" panose="020B0604030504040204" pitchFamily="34" charset="-120"/>
                        </a:rPr>
                        <a:t>出題小老師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架構修改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zh-TW" alt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zh-TW" altLang="en-US" sz="1600" dirty="0">
                          <a:effectLst/>
                          <a:ea typeface="Microsoft JhengHei" panose="020B0604030504040204" pitchFamily="34" charset="-120"/>
                        </a:rPr>
                        <a:t>（功能</a:t>
                      </a:r>
                      <a:r>
                        <a:rPr lang="en-US" sz="1600" dirty="0" err="1">
                          <a:effectLst/>
                          <a:ea typeface="Microsoft JhengHei" panose="020B0604030504040204" pitchFamily="34" charset="-120"/>
                        </a:rPr>
                        <a:t>加入選階級及改按鈕形式</a:t>
                      </a:r>
                      <a:r>
                        <a:rPr lang="en-US" sz="1600" dirty="0">
                          <a:effectLst/>
                          <a:ea typeface="Microsoft JhengHei" panose="020B0604030504040204" pitchFamily="34" charset="-120"/>
                        </a:rPr>
                        <a:t>）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800" dirty="0" err="1">
                          <a:effectLst/>
                          <a:latin typeface="Microsoft JhengHei" panose="020B0604030504040204" pitchFamily="34" charset="-120"/>
                        </a:rPr>
                        <a:t>功能整合</a:t>
                      </a:r>
                      <a:r>
                        <a:rPr lang="zh-TW" altLang="en-US" sz="1800" dirty="0">
                          <a:effectLst/>
                          <a:latin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800" dirty="0" err="1">
                          <a:effectLst/>
                          <a:latin typeface="Microsoft JhengHei" panose="020B0604030504040204" pitchFamily="34" charset="-120"/>
                        </a:rPr>
                        <a:t>到同一隻</a:t>
                      </a:r>
                      <a:r>
                        <a:rPr lang="zh-TW" altLang="en-US" sz="1800" dirty="0">
                          <a:effectLst/>
                          <a:latin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800" dirty="0">
                          <a:effectLst/>
                          <a:latin typeface="Calibri" panose="020F0502020204030204" pitchFamily="34" charset="0"/>
                        </a:rPr>
                        <a:t>Line Bot</a:t>
                      </a:r>
                      <a:r>
                        <a:rPr lang="zh-TW" altLang="en-US" sz="1800" dirty="0">
                          <a:effectLst/>
                          <a:latin typeface="Calibri" panose="020F0502020204030204" pitchFamily="34" charset="0"/>
                        </a:rPr>
                        <a:t> 做測試</a:t>
                      </a:r>
                      <a:endParaRPr lang="en-US" altLang="zh-TW" sz="1800" dirty="0">
                        <a:effectLst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功能需求架構討論確認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3037364"/>
                  </a:ext>
                </a:extLst>
              </a:tr>
              <a:tr h="714878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-US" sz="1800">
                          <a:effectLst/>
                          <a:latin typeface="Microsoft JhengHei" panose="020B0604030504040204" pitchFamily="34" charset="-120"/>
                        </a:rPr>
                        <a:t>月中</a:t>
                      </a:r>
                      <a:endParaRPr lang="en-US" sz="1800">
                        <a:effectLst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effectLst/>
                          <a:ea typeface="Microsoft JhengHei" panose="020B0604030504040204" pitchFamily="34" charset="-120"/>
                        </a:rPr>
                        <a:t>聽力練習</a:t>
                      </a:r>
                      <a:r>
                        <a:rPr lang="zh-TW" alt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800" dirty="0">
                          <a:effectLst/>
                          <a:ea typeface="Microsoft JhengHei" panose="020B0604030504040204" pitchFamily="34" charset="-120"/>
                        </a:rPr>
                        <a:t>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功能開發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800" b="1" dirty="0" err="1">
                          <a:effectLst/>
                          <a:ea typeface="Microsoft JhengHei" panose="020B0604030504040204" pitchFamily="34" charset="-120"/>
                        </a:rPr>
                        <a:t>聽力練習</a:t>
                      </a:r>
                      <a:r>
                        <a:rPr lang="en-US" altLang="zh-TW" sz="1800" b="1" dirty="0">
                          <a:effectLst/>
                          <a:ea typeface="Microsoft JhengHei" panose="020B0604030504040204" pitchFamily="34" charset="-120"/>
                        </a:rPr>
                        <a:t> 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網頁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8710509"/>
                  </a:ext>
                </a:extLst>
              </a:tr>
              <a:tr h="1814226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r>
                        <a:rPr lang="en-US" sz="1800">
                          <a:effectLst/>
                          <a:latin typeface="Microsoft JhengHei" panose="020B0604030504040204" pitchFamily="34" charset="-120"/>
                        </a:rPr>
                        <a:t>月底</a:t>
                      </a:r>
                      <a:endParaRPr lang="en-US" sz="1800">
                        <a:effectLst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800" b="1" dirty="0" err="1">
                          <a:effectLst/>
                          <a:ea typeface="Microsoft JhengHei" panose="020B0604030504040204" pitchFamily="34" charset="-120"/>
                        </a:rPr>
                        <a:t>聽力練習</a:t>
                      </a:r>
                      <a:r>
                        <a:rPr lang="zh-TW" altLang="en-US" sz="1800" b="1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800" b="1" dirty="0">
                          <a:effectLst/>
                          <a:ea typeface="Microsoft JhengHei" panose="020B0604030504040204" pitchFamily="34" charset="-120"/>
                        </a:rPr>
                        <a:t>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功能完成</a:t>
                      </a:r>
                      <a:r>
                        <a:rPr lang="zh-TW" altLang="en-US" sz="1800" dirty="0">
                          <a:effectLst/>
                          <a:ea typeface="Microsoft JhengHei" panose="020B0604030504040204" pitchFamily="34" charset="-120"/>
                        </a:rPr>
                        <a:t> Ｖ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effectLst/>
                          <a:ea typeface="Microsoft JhengHei" panose="020B0604030504040204" pitchFamily="34" charset="-120"/>
                        </a:rPr>
                        <a:t>錄音</a:t>
                      </a:r>
                      <a:r>
                        <a:rPr lang="en-US" sz="1800" b="1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800" b="1" dirty="0">
                          <a:effectLst/>
                          <a:ea typeface="Microsoft JhengHei" panose="020B0604030504040204" pitchFamily="34" charset="-120"/>
                        </a:rPr>
                        <a:t>– </a:t>
                      </a:r>
                      <a:r>
                        <a:rPr lang="zh-TW" altLang="en-US" sz="1800" b="0" dirty="0">
                          <a:effectLst/>
                          <a:ea typeface="Microsoft JhengHei" panose="020B0604030504040204" pitchFamily="34" charset="-120"/>
                        </a:rPr>
                        <a:t>功能</a:t>
                      </a:r>
                      <a:r>
                        <a:rPr lang="en-US" altLang="zh-TW" sz="1800" dirty="0" err="1">
                          <a:effectLst/>
                          <a:ea typeface="Microsoft JhengHei" panose="020B0604030504040204" pitchFamily="34" charset="-120"/>
                        </a:rPr>
                        <a:t>測試</a:t>
                      </a:r>
                      <a:endParaRPr lang="en-US" sz="1800" b="1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effectLst/>
                          <a:ea typeface="Microsoft JhengHei" panose="020B0604030504040204" pitchFamily="34" charset="-120"/>
                        </a:rPr>
                        <a:t>UI  </a:t>
                      </a:r>
                      <a:r>
                        <a:rPr lang="en-US" sz="1800" b="1" dirty="0" err="1">
                          <a:effectLst/>
                          <a:ea typeface="Microsoft JhengHei" panose="020B0604030504040204" pitchFamily="34" charset="-120"/>
                        </a:rPr>
                        <a:t>程式實現</a:t>
                      </a:r>
                      <a:r>
                        <a:rPr lang="zh-TW" altLang="en-US" sz="1800" b="1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800" dirty="0">
                          <a:effectLst/>
                          <a:ea typeface="Microsoft JhengHei" panose="020B0604030504040204" pitchFamily="34" charset="-120"/>
                        </a:rPr>
                        <a:t>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測試研究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err="1">
                          <a:effectLst/>
                          <a:ea typeface="Microsoft JhengHei" panose="020B0604030504040204" pitchFamily="34" charset="-120"/>
                        </a:rPr>
                        <a:t>學弟</a:t>
                      </a:r>
                      <a:r>
                        <a:rPr lang="en-US" altLang="zh-TW" sz="1800" dirty="0">
                          <a:effectLst/>
                          <a:ea typeface="Microsoft JhengHei" panose="020B0604030504040204" pitchFamily="34" charset="-120"/>
                        </a:rPr>
                        <a:t> UI </a:t>
                      </a:r>
                      <a:r>
                        <a:rPr lang="en-US" altLang="zh-TW" sz="1800" dirty="0" err="1">
                          <a:effectLst/>
                          <a:ea typeface="Microsoft JhengHei" panose="020B0604030504040204" pitchFamily="34" charset="-120"/>
                        </a:rPr>
                        <a:t>出圖</a:t>
                      </a:r>
                      <a:r>
                        <a:rPr lang="en-US" altLang="zh-TW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6699943"/>
                  </a:ext>
                </a:extLst>
              </a:tr>
              <a:tr h="2394713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r>
                        <a:rPr lang="en-US" sz="1800" dirty="0">
                          <a:effectLst/>
                          <a:latin typeface="Microsoft JhengHei" panose="020B0604030504040204" pitchFamily="34" charset="-120"/>
                        </a:rPr>
                        <a:t>月初</a:t>
                      </a:r>
                      <a:endParaRPr lang="en-US" sz="1800" dirty="0">
                        <a:effectLst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ea typeface="Microsoft JhengHei" panose="020B0604030504040204" pitchFamily="34" charset="-120"/>
                        </a:rPr>
                        <a:t>UI </a:t>
                      </a:r>
                      <a:r>
                        <a:rPr lang="en-US" sz="1800" b="1" dirty="0" err="1">
                          <a:effectLst/>
                          <a:ea typeface="Microsoft JhengHei" panose="020B0604030504040204" pitchFamily="34" charset="-120"/>
                        </a:rPr>
                        <a:t>程式實現</a:t>
                      </a:r>
                      <a:r>
                        <a:rPr lang="zh-TW" altLang="en-US" sz="1800" b="1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sz="1800" b="0" dirty="0" err="1">
                          <a:effectLst/>
                          <a:ea typeface="Microsoft JhengHei" panose="020B0604030504040204" pitchFamily="34" charset="-120"/>
                        </a:rPr>
                        <a:t>進行</a:t>
                      </a:r>
                      <a:endParaRPr lang="en-US" sz="1800" b="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effectLst/>
                          <a:ea typeface="Microsoft JhengHei" panose="020B0604030504040204" pitchFamily="34" charset="-120"/>
                        </a:rPr>
                        <a:t>語音辨識</a:t>
                      </a:r>
                      <a:r>
                        <a:rPr lang="zh-TW" altLang="en-US" sz="1800" b="1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1800" b="1" dirty="0">
                          <a:effectLst/>
                          <a:ea typeface="Microsoft JhengHei" panose="020B0604030504040204" pitchFamily="34" charset="-120"/>
                        </a:rPr>
                        <a:t>-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研究測試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學弟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UI </a:t>
                      </a: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出圖</a:t>
                      </a:r>
                      <a:r>
                        <a:rPr lang="en-US" sz="1800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 err="1">
                          <a:effectLst/>
                          <a:ea typeface="Microsoft JhengHei" panose="020B0604030504040204" pitchFamily="34" charset="-120"/>
                        </a:rPr>
                        <a:t>功能依需求再修改整合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  <a:ea typeface="Microsoft JhengHei" panose="020B0604030504040204" pitchFamily="34" charset="-120"/>
                        </a:rPr>
                        <a:t>繼續確認其他功能架構流程</a:t>
                      </a:r>
                      <a:endParaRPr lang="en-US" sz="1800" dirty="0">
                        <a:effectLst/>
                        <a:ea typeface="Microsoft JhengHei" panose="020B0604030504040204" pitchFamily="34" charset="-120"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8014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050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781BF5-1B98-6048-8EF2-ED96FEB80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進度時程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D99161C2-B76A-444F-8ED4-E6C86269B7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1777251"/>
              </p:ext>
            </p:extLst>
          </p:nvPr>
        </p:nvGraphicFramePr>
        <p:xfrm>
          <a:off x="4902200" y="1690688"/>
          <a:ext cx="5883479" cy="4342306"/>
        </p:xfrm>
        <a:graphic>
          <a:graphicData uri="http://schemas.openxmlformats.org/drawingml/2006/table">
            <a:tbl>
              <a:tblPr/>
              <a:tblGrid>
                <a:gridCol w="1045501">
                  <a:extLst>
                    <a:ext uri="{9D8B030D-6E8A-4147-A177-3AD203B41FA5}">
                      <a16:colId xmlns:a16="http://schemas.microsoft.com/office/drawing/2014/main" val="1924078088"/>
                    </a:ext>
                  </a:extLst>
                </a:gridCol>
                <a:gridCol w="4837978">
                  <a:extLst>
                    <a:ext uri="{9D8B030D-6E8A-4147-A177-3AD203B41FA5}">
                      <a16:colId xmlns:a16="http://schemas.microsoft.com/office/drawing/2014/main" val="1666752041"/>
                    </a:ext>
                  </a:extLst>
                </a:gridCol>
              </a:tblGrid>
              <a:tr h="4342306"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近期</a:t>
                      </a:r>
                      <a:endParaRPr lang="en-US" sz="2000" dirty="0">
                        <a:effectLst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dirty="0">
                          <a:effectLst/>
                          <a:ea typeface="Microsoft JhengHei" panose="020B0604030504040204" pitchFamily="34" charset="-120"/>
                        </a:rPr>
                        <a:t>出題小老師</a:t>
                      </a:r>
                      <a:r>
                        <a:rPr lang="en-US" altLang="zh-TW" sz="2000" b="1" dirty="0">
                          <a:effectLst/>
                          <a:ea typeface="Microsoft JhengHei" panose="020B0604030504040204" pitchFamily="34" charset="-120"/>
                        </a:rPr>
                        <a:t> -</a:t>
                      </a:r>
                      <a:r>
                        <a:rPr lang="zh-TW" altLang="en-US" sz="2000" b="1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zh-TW" altLang="en-US" sz="2000" b="0" dirty="0">
                          <a:effectLst/>
                          <a:ea typeface="Microsoft JhengHei" panose="020B0604030504040204" pitchFamily="34" charset="-120"/>
                        </a:rPr>
                        <a:t>整體完成 Ｖ  </a:t>
                      </a:r>
                      <a:r>
                        <a:rPr lang="zh-TW" altLang="en-US" sz="1600" b="0" dirty="0">
                          <a:effectLst/>
                          <a:ea typeface="Microsoft JhengHei" panose="020B0604030504040204" pitchFamily="34" charset="-120"/>
                        </a:rPr>
                        <a:t>（缺 題庫）</a:t>
                      </a:r>
                      <a:endParaRPr lang="en-US" altLang="zh-TW" sz="1600" b="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lvl="0" indent="0" algn="l" defTabSz="914400" rtl="0" eaLnBrk="1" fontAlgn="t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1" dirty="0" err="1">
                          <a:effectLst/>
                          <a:ea typeface="Microsoft JhengHei" panose="020B0604030504040204" pitchFamily="34" charset="-120"/>
                        </a:rPr>
                        <a:t>聽力練習</a:t>
                      </a:r>
                      <a:r>
                        <a:rPr lang="en-US" altLang="zh-TW" sz="2000" b="1" dirty="0">
                          <a:effectLst/>
                          <a:ea typeface="Microsoft JhengHei" panose="020B0604030504040204" pitchFamily="34" charset="-120"/>
                        </a:rPr>
                        <a:t> -</a:t>
                      </a:r>
                      <a:r>
                        <a:rPr lang="zh-TW" altLang="en-US" sz="2000" b="1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zh-TW" altLang="en-US" sz="2000" b="0" dirty="0">
                          <a:effectLst/>
                          <a:ea typeface="Microsoft JhengHei" panose="020B0604030504040204" pitchFamily="34" charset="-120"/>
                        </a:rPr>
                        <a:t>整體完成 Ｖ </a:t>
                      </a:r>
                      <a:r>
                        <a:rPr lang="zh-TW" altLang="en-US" sz="1600" b="0" dirty="0">
                          <a:effectLst/>
                          <a:ea typeface="Microsoft JhengHei" panose="020B0604030504040204" pitchFamily="34" charset="-120"/>
                        </a:rPr>
                        <a:t>（缺 題庫）</a:t>
                      </a:r>
                      <a:endParaRPr lang="en-US" altLang="zh-TW" sz="1600" b="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effectLst/>
                          <a:ea typeface="Microsoft JhengHei" panose="020B0604030504040204" pitchFamily="34" charset="-120"/>
                        </a:rPr>
                        <a:t>翻譯小達人</a:t>
                      </a:r>
                      <a:r>
                        <a:rPr lang="en-US" sz="2000" b="1" dirty="0">
                          <a:effectLst/>
                          <a:ea typeface="Microsoft JhengHei" panose="020B0604030504040204" pitchFamily="34" charset="-120"/>
                        </a:rPr>
                        <a:t> -</a:t>
                      </a:r>
                      <a:r>
                        <a:rPr lang="zh-TW" altLang="en-US" sz="2000" dirty="0">
                          <a:effectLst/>
                          <a:ea typeface="Microsoft JhengHei" panose="020B0604030504040204" pitchFamily="34" charset="-120"/>
                        </a:rPr>
                        <a:t> 功能完成 Ｖ </a:t>
                      </a:r>
                      <a:r>
                        <a:rPr lang="zh-TW" altLang="en-US" sz="1600" dirty="0">
                          <a:effectLst/>
                          <a:ea typeface="Microsoft JhengHei" panose="020B0604030504040204" pitchFamily="34" charset="-120"/>
                        </a:rPr>
                        <a:t>（缺 </a:t>
                      </a:r>
                      <a:r>
                        <a:rPr lang="en-US" altLang="zh-TW" sz="1600" dirty="0">
                          <a:effectLst/>
                          <a:ea typeface="Microsoft JhengHei" panose="020B0604030504040204" pitchFamily="34" charset="-120"/>
                        </a:rPr>
                        <a:t>UI )</a:t>
                      </a:r>
                      <a:endParaRPr lang="en-US" altLang="zh-TW" sz="20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effectLst/>
                          <a:ea typeface="Microsoft JhengHei" panose="020B0604030504040204" pitchFamily="34" charset="-120"/>
                        </a:rPr>
                        <a:t>查看積分</a:t>
                      </a:r>
                      <a:r>
                        <a:rPr lang="zh-TW" altLang="en-US" sz="2000" b="1" dirty="0"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en-US" altLang="zh-TW" sz="2000" b="1" dirty="0">
                          <a:effectLst/>
                          <a:ea typeface="Microsoft JhengHei" panose="020B0604030504040204" pitchFamily="34" charset="-120"/>
                        </a:rPr>
                        <a:t>- </a:t>
                      </a:r>
                      <a:r>
                        <a:rPr lang="zh-TW" altLang="en-US" sz="2000" dirty="0">
                          <a:effectLst/>
                          <a:ea typeface="Microsoft JhengHei" panose="020B0604030504040204" pitchFamily="34" charset="-120"/>
                        </a:rPr>
                        <a:t>功能完成 Ｖ </a:t>
                      </a:r>
                      <a:endParaRPr lang="en-US" altLang="zh-TW" sz="20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ea typeface="Microsoft JhengHei" panose="020B0604030504040204" pitchFamily="34" charset="-120"/>
                        </a:rPr>
                        <a:t>發音練習 </a:t>
                      </a:r>
                      <a:r>
                        <a:rPr lang="en-US" altLang="zh-TW" sz="20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ea typeface="Microsoft JhengHei" panose="020B0604030504040204" pitchFamily="34" charset="-120"/>
                        </a:rPr>
                        <a:t>- </a:t>
                      </a:r>
                      <a:r>
                        <a:rPr lang="zh-TW" altLang="en-US" sz="2000" dirty="0">
                          <a:effectLst/>
                          <a:ea typeface="Microsoft JhengHei" panose="020B0604030504040204" pitchFamily="34" charset="-120"/>
                        </a:rPr>
                        <a:t>進行中</a:t>
                      </a:r>
                      <a:endParaRPr lang="en-US" altLang="zh-TW" sz="2000" dirty="0">
                        <a:effectLst/>
                        <a:ea typeface="Microsoft JhengHei" panose="020B0604030504040204" pitchFamily="34" charset="-120"/>
                      </a:endParaRPr>
                    </a:p>
                    <a:p>
                      <a:pPr marL="0" marR="0" fontAlgn="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ea typeface="Microsoft JhengHei" panose="020B0604030504040204" pitchFamily="34" charset="-120"/>
                        </a:rPr>
                        <a:t>闖關遊戲</a:t>
                      </a:r>
                      <a:r>
                        <a:rPr lang="en-US" altLang="zh-TW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ea typeface="Microsoft JhengHei" panose="020B0604030504040204" pitchFamily="34" charset="-120"/>
                        </a:rPr>
                        <a:t> -</a:t>
                      </a:r>
                      <a:r>
                        <a:rPr lang="zh-TW" altLang="en-US" sz="20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ea typeface="Microsoft JhengHei" panose="020B0604030504040204" pitchFamily="34" charset="-120"/>
                        </a:rPr>
                        <a:t> </a:t>
                      </a:r>
                      <a:r>
                        <a:rPr lang="zh-TW" altLang="en-US" sz="2000" dirty="0">
                          <a:effectLst/>
                          <a:ea typeface="Microsoft JhengHei" panose="020B0604030504040204" pitchFamily="34" charset="-120"/>
                        </a:rPr>
                        <a:t>待流程需求確認</a:t>
                      </a:r>
                      <a:endParaRPr lang="en-US" sz="2000" dirty="0">
                        <a:effectLst/>
                        <a:ea typeface="Microsoft JhengHei" panose="020B0604030504040204" pitchFamily="34" charset="-120"/>
                      </a:endParaRPr>
                    </a:p>
                  </a:txBody>
                  <a:tcPr marL="26297" marR="26297" marT="17532" marB="17532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15468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8270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BC747C-A4DE-1A49-9750-FFBCAE599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Demo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B8BADB-3E19-D042-ACD0-34D6FB24F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 fontAlgn="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ea typeface="Microsoft JhengHei" panose="020B0604030504040204" pitchFamily="34" charset="-120"/>
              </a:rPr>
              <a:t>出題小老師</a:t>
            </a:r>
            <a:endParaRPr kumimoji="1" lang="zh-TW" altLang="en-US" dirty="0"/>
          </a:p>
        </p:txBody>
      </p:sp>
      <p:pic>
        <p:nvPicPr>
          <p:cNvPr id="6" name="RPReplay_Final1593419014" descr="RPReplay_Final1593419014">
            <a:hlinkClick r:id="" action="ppaction://media"/>
            <a:extLst>
              <a:ext uri="{FF2B5EF4-FFF2-40B4-BE49-F238E27FC236}">
                <a16:creationId xmlns:a16="http://schemas.microsoft.com/office/drawing/2014/main" id="{05E0FA16-6917-6E49-B137-324D014033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11042" y="6350"/>
            <a:ext cx="3171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BC747C-A4DE-1A49-9750-FFBCAE599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Demo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B8BADB-3E19-D042-ACD0-34D6FB24F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fontAlgn="t">
              <a:lnSpc>
                <a:spcPct val="200000"/>
              </a:lnSpc>
              <a:spcBef>
                <a:spcPts val="0"/>
              </a:spcBef>
              <a:buNone/>
              <a:defRPr/>
            </a:pPr>
            <a:r>
              <a:rPr lang="en-US" altLang="zh-TW" b="1" dirty="0" err="1">
                <a:ea typeface="Microsoft JhengHei" panose="020B0604030504040204" pitchFamily="34" charset="-120"/>
              </a:rPr>
              <a:t>聽力練習</a:t>
            </a:r>
            <a:endParaRPr kumimoji="1" lang="zh-TW" altLang="en-US" dirty="0"/>
          </a:p>
        </p:txBody>
      </p:sp>
      <p:pic>
        <p:nvPicPr>
          <p:cNvPr id="5" name="RPReplay_Final1593396318" descr="RPReplay_Final1593396318">
            <a:hlinkClick r:id="" action="ppaction://media"/>
            <a:extLst>
              <a:ext uri="{FF2B5EF4-FFF2-40B4-BE49-F238E27FC236}">
                <a16:creationId xmlns:a16="http://schemas.microsoft.com/office/drawing/2014/main" id="{2F1217F7-7059-E843-A926-EF089F401B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71853" y="195605"/>
            <a:ext cx="3171825" cy="6858000"/>
          </a:xfrm>
          <a:prstGeom prst="rect">
            <a:avLst/>
          </a:prstGeom>
        </p:spPr>
      </p:pic>
      <p:pic>
        <p:nvPicPr>
          <p:cNvPr id="4" name="video-1593482297" descr="video-1593482297">
            <a:hlinkClick r:id="" action="ppaction://media"/>
            <a:extLst>
              <a:ext uri="{FF2B5EF4-FFF2-40B4-BE49-F238E27FC236}">
                <a16:creationId xmlns:a16="http://schemas.microsoft.com/office/drawing/2014/main" id="{566048A8-9A55-FA4C-9675-1C9C6683B4B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10087" y="195605"/>
            <a:ext cx="3171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09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7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6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BC747C-A4DE-1A49-9750-FFBCAE599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Demo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B8BADB-3E19-D042-ACD0-34D6FB24F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b="1" dirty="0">
                <a:ea typeface="Microsoft JhengHei" panose="020B0604030504040204" pitchFamily="34" charset="-120"/>
              </a:rPr>
              <a:t>翻譯小達人</a:t>
            </a:r>
            <a:endParaRPr kumimoji="1" lang="en-US" altLang="zh-TW" dirty="0"/>
          </a:p>
          <a:p>
            <a:pPr marL="0" indent="0">
              <a:buNone/>
            </a:pPr>
            <a:endParaRPr lang="zh-TW" altLang="en-US" b="1" dirty="0">
              <a:ea typeface="Microsoft JhengHei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95D0401-1137-954D-9B50-0F49A1853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551" y="0"/>
            <a:ext cx="3168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09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243</Words>
  <Application>Microsoft Macintosh PowerPoint</Application>
  <PresentationFormat>寬螢幕</PresentationFormat>
  <Paragraphs>83</Paragraphs>
  <Slides>8</Slides>
  <Notes>1</Notes>
  <HiddenSlides>0</HiddenSlides>
  <MMClips>3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Microsoft JhengHei</vt:lpstr>
      <vt:lpstr>Arial</vt:lpstr>
      <vt:lpstr>Calibri</vt:lpstr>
      <vt:lpstr>Calibri Light</vt:lpstr>
      <vt:lpstr>Office 佈景主題</vt:lpstr>
      <vt:lpstr>資策會LineBot 英語機器人 技術進度 報告</vt:lpstr>
      <vt:lpstr>系統架構</vt:lpstr>
      <vt:lpstr>進度時程</vt:lpstr>
      <vt:lpstr>進度時程</vt:lpstr>
      <vt:lpstr>進度時程</vt:lpstr>
      <vt:lpstr>Demo</vt:lpstr>
      <vt:lpstr>Demo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資策會LineBot 英語機器人 技術進度 報告</dc:title>
  <dc:creator>YingRu Lai</dc:creator>
  <cp:lastModifiedBy>YingRu Lai</cp:lastModifiedBy>
  <cp:revision>11</cp:revision>
  <dcterms:created xsi:type="dcterms:W3CDTF">2020-06-29T16:30:58Z</dcterms:created>
  <dcterms:modified xsi:type="dcterms:W3CDTF">2020-06-30T02:13:07Z</dcterms:modified>
</cp:coreProperties>
</file>

<file path=docProps/thumbnail.jpeg>
</file>